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5"/>
  </p:notesMasterIdLst>
  <p:handoutMasterIdLst>
    <p:handoutMasterId r:id="rId26"/>
  </p:handoutMasterIdLst>
  <p:sldIdLst>
    <p:sldId id="446" r:id="rId5"/>
    <p:sldId id="453" r:id="rId6"/>
    <p:sldId id="454" r:id="rId7"/>
    <p:sldId id="455" r:id="rId8"/>
    <p:sldId id="456" r:id="rId9"/>
    <p:sldId id="458" r:id="rId10"/>
    <p:sldId id="459" r:id="rId11"/>
    <p:sldId id="460" r:id="rId12"/>
    <p:sldId id="461" r:id="rId13"/>
    <p:sldId id="457" r:id="rId14"/>
    <p:sldId id="462" r:id="rId15"/>
    <p:sldId id="447" r:id="rId16"/>
    <p:sldId id="449" r:id="rId17"/>
    <p:sldId id="427" r:id="rId18"/>
    <p:sldId id="441" r:id="rId19"/>
    <p:sldId id="434" r:id="rId20"/>
    <p:sldId id="443" r:id="rId21"/>
    <p:sldId id="433" r:id="rId22"/>
    <p:sldId id="452" r:id="rId23"/>
    <p:sldId id="42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BBBB"/>
    <a:srgbClr val="8C5896"/>
    <a:srgbClr val="7C6560"/>
    <a:srgbClr val="29282D"/>
    <a:srgbClr val="E288B6"/>
    <a:srgbClr val="D75078"/>
    <a:srgbClr val="B38F6A"/>
    <a:srgbClr val="6667A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10/13/2022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10/13/2022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3191613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18432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18</a:t>
            </a:fld>
            <a:endParaRPr lang="en-US" dirty="0"/>
          </a:p>
        </p:txBody>
      </p:sp>
    </p:spTree>
    <p:extLst>
      <p:ext uri="{BB962C8B-B14F-4D97-AF65-F5344CB8AC3E}">
        <p14:creationId xmlns:p14="http://schemas.microsoft.com/office/powerpoint/2010/main" val="400460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198307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08076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85025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12126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1277691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1523612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1438821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3705567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10/13/2022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10/13/2022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10/13/2022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10/13/2022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231392" cy="6862481"/>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anchor="t" anchorCtr="0">
            <a:noAutofit/>
          </a:bodyPr>
          <a:lstStyle/>
          <a:p>
            <a:r>
              <a:rPr lang="en-US" sz="6600" dirty="0" err="1">
                <a:latin typeface="Berlin Sans FB Demi" panose="020E0802020502020306" pitchFamily="34" charset="0"/>
              </a:rPr>
              <a:t>InTERNSHIP</a:t>
            </a:r>
            <a:r>
              <a:rPr lang="en-US" sz="6600" dirty="0">
                <a:latin typeface="Berlin Sans FB Demi" panose="020E0802020502020306" pitchFamily="34" charset="0"/>
              </a:rPr>
              <a:t> PROJECT </a:t>
            </a:r>
            <a:br>
              <a:rPr lang="en-US" sz="6600" dirty="0">
                <a:latin typeface="Berlin Sans FB Demi" panose="020E0802020502020306" pitchFamily="34" charset="0"/>
              </a:rPr>
            </a:br>
            <a:r>
              <a:rPr lang="en-US" sz="6600" dirty="0">
                <a:latin typeface="Berlin Sans FB Demi" panose="020E0802020502020306" pitchFamily="34" charset="0"/>
              </a:rPr>
              <a:t>PRESENTATION</a:t>
            </a:r>
          </a:p>
        </p:txBody>
      </p:sp>
      <p:pic>
        <p:nvPicPr>
          <p:cNvPr id="1026" name="Picture 2" descr="National Institute of Technology, Silchar - Wikipedia">
            <a:extLst>
              <a:ext uri="{FF2B5EF4-FFF2-40B4-BE49-F238E27FC236}">
                <a16:creationId xmlns:a16="http://schemas.microsoft.com/office/drawing/2014/main" id="{620B965A-54E9-5365-1C8B-178D770D9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617" y="0"/>
            <a:ext cx="2980765" cy="297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030941" y="454022"/>
            <a:ext cx="5065059" cy="1034119"/>
          </a:xfrm>
        </p:spPr>
        <p:txBody>
          <a:bodyPr anchor="t" anchorCtr="0">
            <a:noAutofit/>
          </a:bodyPr>
          <a:lstStyle/>
          <a:p>
            <a:br>
              <a:rPr lang="en-US" sz="4400" dirty="0">
                <a:latin typeface="Berlin Sans FB Demi" panose="020E0802020502020306" pitchFamily="34" charset="0"/>
              </a:rPr>
            </a:br>
            <a:br>
              <a:rPr lang="en-US" sz="4400" dirty="0">
                <a:latin typeface="Berlin Sans FB Demi" panose="020E0802020502020306" pitchFamily="34"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46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030941" y="454022"/>
            <a:ext cx="5065059" cy="1034119"/>
          </a:xfrm>
        </p:spPr>
        <p:txBody>
          <a:bodyPr anchor="t" anchorCtr="0">
            <a:noAutofit/>
          </a:bodyPr>
          <a:lstStyle/>
          <a:p>
            <a:br>
              <a:rPr lang="en-US" sz="4400" dirty="0">
                <a:latin typeface="Berlin Sans FB Demi" panose="020E0802020502020306" pitchFamily="34" charset="0"/>
              </a:rPr>
            </a:br>
            <a:br>
              <a:rPr lang="en-US" sz="4400" dirty="0">
                <a:latin typeface="Berlin Sans FB Demi" panose="020E0802020502020306" pitchFamily="34"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AD1B14A-5538-B7C2-279B-6BD53859C6B9}"/>
              </a:ext>
            </a:extLst>
          </p:cNvPr>
          <p:cNvSpPr txBox="1"/>
          <p:nvPr/>
        </p:nvSpPr>
        <p:spPr>
          <a:xfrm>
            <a:off x="1138518" y="454022"/>
            <a:ext cx="10022541" cy="769441"/>
          </a:xfrm>
          <a:prstGeom prst="rect">
            <a:avLst/>
          </a:prstGeom>
          <a:noFill/>
        </p:spPr>
        <p:txBody>
          <a:bodyPr wrap="square" rtlCol="0">
            <a:spAutoFit/>
          </a:bodyPr>
          <a:lstStyle/>
          <a:p>
            <a:r>
              <a:rPr lang="en-IN" sz="4400" b="1" dirty="0">
                <a:solidFill>
                  <a:schemeClr val="bg1"/>
                </a:solidFill>
              </a:rPr>
              <a:t>                5. CONCLUSION</a:t>
            </a:r>
          </a:p>
        </p:txBody>
      </p:sp>
      <p:sp>
        <p:nvSpPr>
          <p:cNvPr id="3" name="TextBox 2">
            <a:extLst>
              <a:ext uri="{FF2B5EF4-FFF2-40B4-BE49-F238E27FC236}">
                <a16:creationId xmlns:a16="http://schemas.microsoft.com/office/drawing/2014/main" id="{0C69A0D1-F2AF-E758-BC07-96FF71043BC2}"/>
              </a:ext>
            </a:extLst>
          </p:cNvPr>
          <p:cNvSpPr txBox="1"/>
          <p:nvPr/>
        </p:nvSpPr>
        <p:spPr>
          <a:xfrm>
            <a:off x="564777" y="1942162"/>
            <a:ext cx="11797553" cy="3046988"/>
          </a:xfrm>
          <a:prstGeom prst="rect">
            <a:avLst/>
          </a:prstGeom>
          <a:noFill/>
        </p:spPr>
        <p:txBody>
          <a:bodyPr wrap="square" rtlCol="0">
            <a:spAutoFit/>
          </a:bodyPr>
          <a:lstStyle/>
          <a:p>
            <a:r>
              <a:rPr lang="en-US" sz="3200" b="1" dirty="0">
                <a:solidFill>
                  <a:schemeClr val="bg1"/>
                </a:solidFill>
              </a:rPr>
              <a:t>Thus the objectives presented during the internship period were successfully completed within the stipulated time. A proper documentation of the development procedure was recorded, which included details about the source code, use-cases and areas that would require extended monitoring and maintenance</a:t>
            </a:r>
            <a:endParaRPr lang="en-IN" sz="3200" b="1" dirty="0">
              <a:solidFill>
                <a:schemeClr val="bg1"/>
              </a:solidFill>
            </a:endParaRPr>
          </a:p>
        </p:txBody>
      </p:sp>
    </p:spTree>
    <p:extLst>
      <p:ext uri="{BB962C8B-B14F-4D97-AF65-F5344CB8AC3E}">
        <p14:creationId xmlns:p14="http://schemas.microsoft.com/office/powerpoint/2010/main" val="114417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389851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82148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a:lstStyle/>
          <a:p>
            <a:r>
              <a:rPr lang="en-US" dirty="0"/>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r>
              <a:rPr lang="en-US" sz="1800" dirty="0">
                <a:effectLst/>
                <a:latin typeface="Segoe UI" panose="020B0502040204020203" pitchFamily="34" charset="0"/>
              </a:rPr>
              <a:t>Use this color palette when you want a balance between warm and cool. PANTONE Very Peri is intensified within this artfully calibrated palette, injecting a feeling of liveliness and visual vibration.</a:t>
            </a:r>
            <a:endParaRPr lang="en-US" dirty="0"/>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3" b="3"/>
          <a:stretch/>
        </p:blipFill>
        <p:spPr>
          <a:xfrm>
            <a:off x="4254500" y="0"/>
            <a:ext cx="7480300" cy="6858000"/>
          </a:xfrm>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17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lstStyle/>
          <a:p>
            <a:r>
              <a:rPr lang="en-US" dirty="0"/>
              <a:t>WELLSPRING</a:t>
            </a:r>
          </a:p>
        </p:txBody>
      </p:sp>
      <p:pic>
        <p:nvPicPr>
          <p:cNvPr id="46" name="Picture Placeholder 45" descr="Colo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48" name="Picture Placeholder 47" descr="Colo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50" name="Picture Placeholder 49" descr="Colo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52" name="Picture Placeholder 51" descr="Colo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54" name="Picture Placeholder 53" descr="Colo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56" name="Picture Placeholder 55" descr="Colo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58" name="Picture Placeholder 57" descr="Colo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60" name="Picture Placeholder 59" descr="Colo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lstStyle/>
          <a:p>
            <a:r>
              <a:rPr lang="en-US" dirty="0"/>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a:lstStyle/>
          <a:p>
            <a:r>
              <a:rPr lang="en-US" sz="1800" dirty="0">
                <a:effectLst/>
                <a:latin typeface="Segoe UI" panose="020B0502040204020203" pitchFamily="34" charset="0"/>
              </a:rPr>
              <a:t>Use this color palette when you want a blend of nature-infused hues that highlight the compatibility of the greens and the “health giving” properties of these deliciously subtle and nourishing hues.</a:t>
            </a:r>
            <a:endParaRPr lang="en-US" dirty="0"/>
          </a:p>
        </p:txBody>
      </p:sp>
      <p:pic>
        <p:nvPicPr>
          <p:cNvPr id="10" name="Picture Placeholder 5" descr="Close up of white flower on black background">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7178" b="17178"/>
          <a:stretch/>
        </p:blipFill>
        <p:spPr>
          <a:xfrm>
            <a:off x="4708525" y="960438"/>
            <a:ext cx="6575425" cy="5075237"/>
          </a:xfrm>
        </p:spPr>
      </p:pic>
    </p:spTree>
    <p:extLst>
      <p:ext uri="{BB962C8B-B14F-4D97-AF65-F5344CB8AC3E}">
        <p14:creationId xmlns:p14="http://schemas.microsoft.com/office/powerpoint/2010/main" val="1881260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normAutofit/>
          </a:bodyPr>
          <a:lstStyle/>
          <a:p>
            <a:r>
              <a:rPr lang="en-US" dirty="0"/>
              <a:t>THE STAR </a:t>
            </a:r>
            <a:br>
              <a:rPr lang="en-US" dirty="0"/>
            </a:br>
            <a:r>
              <a:rPr lang="en-US" dirty="0"/>
              <a:t>OF THE SHOW</a:t>
            </a:r>
          </a:p>
        </p:txBody>
      </p:sp>
      <p:pic>
        <p:nvPicPr>
          <p:cNvPr id="7" name="Picture Placeholder 6" descr="Colo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30" name="Picture Placeholder 29" descr="Colo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4"/>
          <a:srcRect l="257" r="257"/>
          <a:stretch/>
        </p:blipFill>
        <p:spPr>
          <a:xfrm>
            <a:off x="8174736" y="1463040"/>
            <a:ext cx="1499616" cy="2194560"/>
          </a:xfrm>
        </p:spPr>
      </p:pic>
      <p:pic>
        <p:nvPicPr>
          <p:cNvPr id="32" name="Picture Placeholder 31" descr="Colo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4" name="Picture Placeholder 33" descr="Colo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6" name="Picture Placeholder 35" descr="Colo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8" name="Picture Placeholder 37" descr="Colo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40" name="Picture Placeholder 39" descr="Colo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a:lstStyle/>
          <a:p>
            <a:r>
              <a:rPr lang="en-US" sz="1800" dirty="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US" dirty="0"/>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dirty="0"/>
              <a:t>AMUSEMENTS</a:t>
            </a:r>
          </a:p>
        </p:txBody>
      </p:sp>
      <p:pic>
        <p:nvPicPr>
          <p:cNvPr id="22" name="Picture Placeholder 21" descr="Colo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6" name="Picture Placeholder 25" descr="Colo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8" name="Picture Placeholder 27" descr="Colo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0" name="Picture Placeholder 29" descr="Colo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2" name="Picture Placeholder 31" descr="Colo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4" name="Picture Placeholder 33" descr="Colo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36" name="Picture Placeholder 35" descr="Colo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9"/>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833717" y="454022"/>
            <a:ext cx="6581554" cy="2974978"/>
          </a:xfrm>
        </p:spPr>
        <p:txBody>
          <a:bodyPr anchor="t" anchorCtr="0">
            <a:noAutofit/>
          </a:bodyPr>
          <a:lstStyle/>
          <a:p>
            <a:br>
              <a:rPr lang="en-US" sz="4400" dirty="0">
                <a:latin typeface="Berlin Sans FB Demi" panose="020E0802020502020306" pitchFamily="34" charset="0"/>
              </a:rPr>
            </a:br>
            <a:r>
              <a:rPr lang="en-US" sz="4400" dirty="0">
                <a:latin typeface="Berlin Sans FB Demi" panose="020E0802020502020306" pitchFamily="34" charset="0"/>
              </a:rPr>
              <a:t>                   </a:t>
            </a:r>
            <a:r>
              <a:rPr lang="en-US" sz="6000" dirty="0">
                <a:latin typeface="Berlin Sans FB Demi" panose="020E0802020502020306" pitchFamily="34" charset="0"/>
              </a:rPr>
              <a:t>CONTENTS</a:t>
            </a:r>
            <a:br>
              <a:rPr lang="en-US" sz="4400" dirty="0">
                <a:latin typeface="Berlin Sans FB Demi" panose="020E0802020502020306" pitchFamily="34" charset="0"/>
              </a:rPr>
            </a:br>
            <a:br>
              <a:rPr lang="en-US" sz="4400" dirty="0">
                <a:latin typeface="Berlin Sans FB Demi" panose="020E0802020502020306" pitchFamily="34" charset="0"/>
              </a:rPr>
            </a:br>
            <a:r>
              <a:rPr lang="en-US" sz="4400" dirty="0">
                <a:latin typeface="Berlin Sans FB Demi" panose="020E0802020502020306" pitchFamily="34" charset="0"/>
              </a:rPr>
              <a:t>1.INtroductiOn</a:t>
            </a:r>
            <a:br>
              <a:rPr lang="en-US" sz="4400" dirty="0">
                <a:latin typeface="Berlin Sans FB Demi" panose="020E0802020502020306" pitchFamily="34" charset="0"/>
              </a:rPr>
            </a:br>
            <a:r>
              <a:rPr lang="en-US" sz="4400" dirty="0">
                <a:latin typeface="Berlin Sans FB Demi" panose="020E0802020502020306" pitchFamily="34" charset="0"/>
              </a:rPr>
              <a:t>2.LITERATURE REVIEW</a:t>
            </a:r>
            <a:br>
              <a:rPr lang="en-US" sz="4400" dirty="0">
                <a:latin typeface="Berlin Sans FB Demi" panose="020E0802020502020306" pitchFamily="34" charset="0"/>
              </a:rPr>
            </a:br>
            <a:r>
              <a:rPr lang="en-US" sz="4400" dirty="0">
                <a:latin typeface="Berlin Sans FB Demi" panose="020E0802020502020306" pitchFamily="34" charset="0"/>
              </a:rPr>
              <a:t>3.METHODOLOGY</a:t>
            </a:r>
            <a:br>
              <a:rPr lang="en-US" sz="4400" dirty="0">
                <a:latin typeface="Berlin Sans FB Demi" panose="020E0802020502020306" pitchFamily="34" charset="0"/>
              </a:rPr>
            </a:br>
            <a:r>
              <a:rPr lang="en-US" sz="4400" dirty="0">
                <a:latin typeface="Berlin Sans FB Demi" panose="020E0802020502020306" pitchFamily="34" charset="0"/>
              </a:rPr>
              <a:t>4.RESULTS</a:t>
            </a:r>
            <a:br>
              <a:rPr lang="en-US" sz="4400" dirty="0">
                <a:latin typeface="Berlin Sans FB Demi" panose="020E0802020502020306" pitchFamily="34" charset="0"/>
              </a:rPr>
            </a:br>
            <a:r>
              <a:rPr lang="en-US" sz="4400" dirty="0">
                <a:latin typeface="Berlin Sans FB Demi" panose="020E0802020502020306" pitchFamily="34" charset="0"/>
              </a:rPr>
              <a:t>5.CONCLUSION</a:t>
            </a:r>
            <a:br>
              <a:rPr lang="en-US" sz="4400" dirty="0">
                <a:latin typeface="Berlin Sans FB Demi" panose="020E0802020502020306" pitchFamily="34" charset="0"/>
              </a:rPr>
            </a:br>
            <a:endParaRPr lang="en-US" sz="4400" dirty="0">
              <a:latin typeface="Berlin Sans FB Demi" panose="020E0802020502020306" pitchFamily="34" charset="0"/>
            </a:endParaRPr>
          </a:p>
        </p:txBody>
      </p:sp>
    </p:spTree>
    <p:extLst>
      <p:ext uri="{BB962C8B-B14F-4D97-AF65-F5344CB8AC3E}">
        <p14:creationId xmlns:p14="http://schemas.microsoft.com/office/powerpoint/2010/main" val="699362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a:t>AMUSEMENTS </a:t>
            </a:r>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a:effectLst/>
                <a:latin typeface="Segoe UI" panose="020B0502040204020203" pitchFamily="34" charset="0"/>
              </a:rPr>
              <a:t>Use this color palette when you want to tell a joyous and whimsical story. In this palette, PANTONE Very Peri injects a sense of playful freshness into the design, exuding a good-natured warmth that quickly engages the eye.</a:t>
            </a:r>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134470"/>
            <a:ext cx="12191550" cy="750345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030941" y="454022"/>
            <a:ext cx="5065059" cy="1034119"/>
          </a:xfrm>
        </p:spPr>
        <p:txBody>
          <a:bodyPr anchor="t" anchorCtr="0">
            <a:noAutofit/>
          </a:bodyPr>
          <a:lstStyle/>
          <a:p>
            <a:r>
              <a:rPr lang="en-US" sz="4400" dirty="0">
                <a:latin typeface="Berlin Sans FB Demi" panose="020E0802020502020306" pitchFamily="34" charset="0"/>
              </a:rPr>
              <a:t>1.INTRODUCTION</a:t>
            </a:r>
            <a:br>
              <a:rPr lang="en-US" sz="4400" dirty="0">
                <a:latin typeface="Berlin Sans FB Demi" panose="020E0802020502020306" pitchFamily="34" charset="0"/>
              </a:rPr>
            </a:br>
            <a:br>
              <a:rPr lang="en-US" sz="4400" dirty="0">
                <a:latin typeface="Berlin Sans FB Demi" panose="020E0802020502020306" pitchFamily="34"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A06DBC4-19B0-CD65-BB88-34C79A623F42}"/>
              </a:ext>
            </a:extLst>
          </p:cNvPr>
          <p:cNvSpPr txBox="1"/>
          <p:nvPr/>
        </p:nvSpPr>
        <p:spPr>
          <a:xfrm>
            <a:off x="1030940" y="1607861"/>
            <a:ext cx="10936941" cy="4801314"/>
          </a:xfrm>
          <a:prstGeom prst="rect">
            <a:avLst/>
          </a:prstGeom>
          <a:noFill/>
        </p:spPr>
        <p:txBody>
          <a:bodyPr wrap="square" rtlCol="0">
            <a:spAutoFit/>
          </a:bodyPr>
          <a:lstStyle/>
          <a:p>
            <a:r>
              <a:rPr lang="en-US" sz="2400" b="1" dirty="0">
                <a:solidFill>
                  <a:schemeClr val="bg1"/>
                </a:solidFill>
              </a:rPr>
              <a:t>WEB DEVELOPMENT refers to the building, creating, and maintaining of websites. It includes aspects such as web design, web publishing, web programming, and database management. It is the creation of an application that works over the internet i.e. websites</a:t>
            </a:r>
            <a:r>
              <a:rPr lang="en-US" dirty="0"/>
              <a:t>.</a:t>
            </a:r>
          </a:p>
          <a:p>
            <a:endParaRPr lang="en-US" dirty="0">
              <a:solidFill>
                <a:schemeClr val="bg1"/>
              </a:solidFill>
            </a:endParaRPr>
          </a:p>
          <a:p>
            <a:r>
              <a:rPr lang="en-US" sz="2400" b="1" dirty="0">
                <a:solidFill>
                  <a:schemeClr val="bg1"/>
                </a:solidFill>
              </a:rPr>
              <a:t>TYPES OF WEB DEVELOPMENT</a:t>
            </a:r>
            <a:r>
              <a:rPr lang="en-US" sz="2400" dirty="0">
                <a:solidFill>
                  <a:schemeClr val="bg1"/>
                </a:solidFill>
              </a:rPr>
              <a:t>:</a:t>
            </a:r>
          </a:p>
          <a:p>
            <a:endParaRPr lang="en-US" sz="2400" dirty="0">
              <a:solidFill>
                <a:schemeClr val="bg1"/>
              </a:solidFill>
            </a:endParaRPr>
          </a:p>
          <a:p>
            <a:r>
              <a:rPr lang="en-US" sz="2400" b="1" dirty="0">
                <a:solidFill>
                  <a:schemeClr val="bg1"/>
                </a:solidFill>
              </a:rPr>
              <a:t>*FRONT END WEB DEVELOPMENT</a:t>
            </a:r>
          </a:p>
          <a:p>
            <a:r>
              <a:rPr lang="en-US" sz="2400" b="1" dirty="0">
                <a:solidFill>
                  <a:schemeClr val="bg1"/>
                </a:solidFill>
              </a:rPr>
              <a:t>*BACK-END WEB DEVELOPMENT</a:t>
            </a:r>
          </a:p>
          <a:p>
            <a:r>
              <a:rPr lang="en-US" sz="2400" b="1" dirty="0">
                <a:solidFill>
                  <a:schemeClr val="bg1"/>
                </a:solidFill>
              </a:rPr>
              <a:t>*FULL STACK WEB DEVELOPMENT</a:t>
            </a:r>
          </a:p>
          <a:p>
            <a:endParaRPr lang="en-US" b="1" dirty="0"/>
          </a:p>
          <a:p>
            <a:endParaRPr lang="en-US" dirty="0"/>
          </a:p>
          <a:p>
            <a:endParaRPr lang="en-US" dirty="0"/>
          </a:p>
          <a:p>
            <a:endParaRPr lang="en-IN" dirty="0"/>
          </a:p>
        </p:txBody>
      </p:sp>
    </p:spTree>
    <p:extLst>
      <p:ext uri="{BB962C8B-B14F-4D97-AF65-F5344CB8AC3E}">
        <p14:creationId xmlns:p14="http://schemas.microsoft.com/office/powerpoint/2010/main" val="3184854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030941" y="454022"/>
            <a:ext cx="5065059" cy="1034119"/>
          </a:xfrm>
        </p:spPr>
        <p:txBody>
          <a:bodyPr anchor="t" anchorCtr="0">
            <a:noAutofit/>
          </a:bodyPr>
          <a:lstStyle/>
          <a:p>
            <a:br>
              <a:rPr lang="en-US" sz="4400" dirty="0">
                <a:latin typeface="Berlin Sans FB Demi" panose="020E0802020502020306" pitchFamily="34" charset="0"/>
              </a:rPr>
            </a:br>
            <a:br>
              <a:rPr lang="en-US" sz="4400" dirty="0">
                <a:latin typeface="Berlin Sans FB Demi" panose="020E0802020502020306" pitchFamily="34"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2C24B31-447C-2A16-BFBA-E1EFE14D2646}"/>
              </a:ext>
            </a:extLst>
          </p:cNvPr>
          <p:cNvSpPr txBox="1"/>
          <p:nvPr/>
        </p:nvSpPr>
        <p:spPr>
          <a:xfrm>
            <a:off x="1757082" y="600635"/>
            <a:ext cx="8803342" cy="707886"/>
          </a:xfrm>
          <a:prstGeom prst="rect">
            <a:avLst/>
          </a:prstGeom>
          <a:noFill/>
        </p:spPr>
        <p:txBody>
          <a:bodyPr wrap="square" rtlCol="0">
            <a:spAutoFit/>
          </a:bodyPr>
          <a:lstStyle/>
          <a:p>
            <a:r>
              <a:rPr lang="en-IN" sz="4000" dirty="0">
                <a:solidFill>
                  <a:schemeClr val="bg1"/>
                </a:solidFill>
                <a:latin typeface="Arial Black" panose="020B0A04020102020204" pitchFamily="34" charset="0"/>
              </a:rPr>
              <a:t>   2. LITERATURE REVIEW</a:t>
            </a:r>
          </a:p>
        </p:txBody>
      </p:sp>
      <p:sp>
        <p:nvSpPr>
          <p:cNvPr id="6" name="TextBox 5">
            <a:extLst>
              <a:ext uri="{FF2B5EF4-FFF2-40B4-BE49-F238E27FC236}">
                <a16:creationId xmlns:a16="http://schemas.microsoft.com/office/drawing/2014/main" id="{E311E06B-2A26-B426-AE5E-D86FF2F61855}"/>
              </a:ext>
            </a:extLst>
          </p:cNvPr>
          <p:cNvSpPr txBox="1"/>
          <p:nvPr/>
        </p:nvSpPr>
        <p:spPr>
          <a:xfrm>
            <a:off x="443753" y="1226850"/>
            <a:ext cx="11430000" cy="5539978"/>
          </a:xfrm>
          <a:prstGeom prst="rect">
            <a:avLst/>
          </a:prstGeom>
          <a:noFill/>
        </p:spPr>
        <p:txBody>
          <a:bodyPr wrap="square" rtlCol="0">
            <a:spAutoFit/>
          </a:bodyPr>
          <a:lstStyle/>
          <a:p>
            <a:endParaRPr lang="en-IN" dirty="0"/>
          </a:p>
          <a:p>
            <a:r>
              <a:rPr lang="en-IN" dirty="0"/>
              <a:t>      </a:t>
            </a:r>
            <a:r>
              <a:rPr lang="en-IN" sz="2800" b="1" dirty="0">
                <a:solidFill>
                  <a:schemeClr val="bg1"/>
                </a:solidFill>
                <a:latin typeface="Times New Roman" panose="02020603050405020304" pitchFamily="18" charset="0"/>
                <a:cs typeface="Times New Roman" panose="02020603050405020304" pitchFamily="18" charset="0"/>
              </a:rPr>
              <a:t>The technologies used in this project are :</a:t>
            </a:r>
          </a:p>
          <a:p>
            <a:endParaRPr lang="en-IN" sz="2800" b="1" dirty="0">
              <a:solidFill>
                <a:schemeClr val="bg1"/>
              </a:solidFill>
              <a:latin typeface="Times New Roman" panose="02020603050405020304" pitchFamily="18" charset="0"/>
              <a:cs typeface="Times New Roman" panose="02020603050405020304" pitchFamily="18" charset="0"/>
            </a:endParaRPr>
          </a:p>
          <a:p>
            <a:pPr marL="514350" indent="-514350">
              <a:buAutoNum type="arabicPeriod"/>
            </a:pPr>
            <a:r>
              <a:rPr lang="en-IN" sz="2800" b="1" dirty="0">
                <a:solidFill>
                  <a:schemeClr val="bg1"/>
                </a:solidFill>
                <a:latin typeface="Times New Roman" panose="02020603050405020304" pitchFamily="18" charset="0"/>
                <a:cs typeface="Times New Roman" panose="02020603050405020304" pitchFamily="18" charset="0"/>
              </a:rPr>
              <a:t>HTML : </a:t>
            </a:r>
            <a:r>
              <a:rPr lang="en-US" sz="2800" b="1" dirty="0">
                <a:solidFill>
                  <a:schemeClr val="bg1"/>
                </a:solidFill>
              </a:rPr>
              <a:t>HTML is an acronym which stands for Hyper Text Markup Language which is used for creating web pages and web applications. Hypertext defines the link between the web pages and markup language defines the text document within the tag that define the structure of web pages</a:t>
            </a:r>
            <a:endParaRPr lang="en-IN" sz="2800" b="1"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endParaRPr lang="en-IN" sz="2800" b="1"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IN" sz="2800" b="1" dirty="0">
                <a:solidFill>
                  <a:schemeClr val="bg1"/>
                </a:solidFill>
                <a:latin typeface="Times New Roman" panose="02020603050405020304" pitchFamily="18" charset="0"/>
                <a:cs typeface="Times New Roman" panose="02020603050405020304" pitchFamily="18" charset="0"/>
              </a:rPr>
              <a:t>  CSS : </a:t>
            </a:r>
            <a:r>
              <a:rPr lang="en-US" sz="2800" b="1" dirty="0">
                <a:solidFill>
                  <a:schemeClr val="bg1"/>
                </a:solidFill>
              </a:rPr>
              <a:t>CSS stands for Cascading Style Sheets. It is a style sheet language which is used to describe the look and formatting of a document written in markup language. It provides an additional feature to HTML. </a:t>
            </a:r>
            <a:endParaRPr lang="en-IN"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923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030941" y="454022"/>
            <a:ext cx="5065059" cy="1034119"/>
          </a:xfrm>
        </p:spPr>
        <p:txBody>
          <a:bodyPr anchor="t" anchorCtr="0">
            <a:noAutofit/>
          </a:bodyPr>
          <a:lstStyle/>
          <a:p>
            <a:br>
              <a:rPr lang="en-US" sz="4400" dirty="0">
                <a:latin typeface="Berlin Sans FB Demi" panose="020E0802020502020306" pitchFamily="34" charset="0"/>
              </a:rPr>
            </a:br>
            <a:br>
              <a:rPr lang="en-US" sz="4400" dirty="0">
                <a:latin typeface="Berlin Sans FB Demi" panose="020E0802020502020306" pitchFamily="34"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FE4C1EE-D20D-0890-1E68-99FF1C4F3E6F}"/>
              </a:ext>
            </a:extLst>
          </p:cNvPr>
          <p:cNvSpPr txBox="1"/>
          <p:nvPr/>
        </p:nvSpPr>
        <p:spPr>
          <a:xfrm>
            <a:off x="161365" y="268941"/>
            <a:ext cx="11842376" cy="2246769"/>
          </a:xfrm>
          <a:prstGeom prst="rect">
            <a:avLst/>
          </a:prstGeom>
          <a:noFill/>
        </p:spPr>
        <p:txBody>
          <a:bodyPr wrap="square" rtlCol="0">
            <a:spAutoFit/>
          </a:bodyPr>
          <a:lstStyle/>
          <a:p>
            <a:r>
              <a:rPr lang="en-IN" sz="2800" b="1" dirty="0">
                <a:solidFill>
                  <a:schemeClr val="bg1"/>
                </a:solidFill>
              </a:rPr>
              <a:t>3. JAVASCRIPT : </a:t>
            </a:r>
            <a:r>
              <a:rPr lang="en-US" sz="2800" b="1" dirty="0">
                <a:solidFill>
                  <a:schemeClr val="bg1"/>
                </a:solidFill>
              </a:rPr>
              <a:t>JavaScript (</a:t>
            </a:r>
            <a:r>
              <a:rPr lang="en-US" sz="2800" b="1" dirty="0" err="1">
                <a:solidFill>
                  <a:schemeClr val="bg1"/>
                </a:solidFill>
              </a:rPr>
              <a:t>js</a:t>
            </a:r>
            <a:r>
              <a:rPr lang="en-US" sz="2800" b="1" dirty="0">
                <a:solidFill>
                  <a:schemeClr val="bg1"/>
                </a:solidFill>
              </a:rPr>
              <a:t>) is a light-weight object-oriented programming language which is used by several websites for scripting the webpages. It is an interpreted, </a:t>
            </a:r>
            <a:r>
              <a:rPr lang="en-US" sz="2800" b="1" dirty="0" err="1">
                <a:solidFill>
                  <a:schemeClr val="bg1"/>
                </a:solidFill>
              </a:rPr>
              <a:t>fullfledged</a:t>
            </a:r>
            <a:r>
              <a:rPr lang="en-US" sz="2800" b="1" dirty="0">
                <a:solidFill>
                  <a:schemeClr val="bg1"/>
                </a:solidFill>
              </a:rPr>
              <a:t> programming language that enables dynamic interactivity on websites when applied to an HTML document.</a:t>
            </a:r>
            <a:r>
              <a:rPr lang="en-IN" sz="2800" b="1" dirty="0">
                <a:solidFill>
                  <a:schemeClr val="bg1"/>
                </a:solidFill>
              </a:rPr>
              <a:t> </a:t>
            </a:r>
          </a:p>
        </p:txBody>
      </p:sp>
    </p:spTree>
    <p:extLst>
      <p:ext uri="{BB962C8B-B14F-4D97-AF65-F5344CB8AC3E}">
        <p14:creationId xmlns:p14="http://schemas.microsoft.com/office/powerpoint/2010/main" val="2998981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030941" y="454022"/>
            <a:ext cx="5065059" cy="1034119"/>
          </a:xfrm>
        </p:spPr>
        <p:txBody>
          <a:bodyPr anchor="t" anchorCtr="0">
            <a:noAutofit/>
          </a:bodyPr>
          <a:lstStyle/>
          <a:p>
            <a:br>
              <a:rPr lang="en-US" sz="4400" dirty="0">
                <a:latin typeface="Berlin Sans FB Demi" panose="020E0802020502020306" pitchFamily="34" charset="0"/>
              </a:rPr>
            </a:br>
            <a:br>
              <a:rPr lang="en-US" sz="4400" dirty="0">
                <a:latin typeface="Berlin Sans FB Demi" panose="020E0802020502020306" pitchFamily="34"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72B16A5-EFC4-E8CE-60E6-5108DEDACCA5}"/>
              </a:ext>
            </a:extLst>
          </p:cNvPr>
          <p:cNvSpPr txBox="1"/>
          <p:nvPr/>
        </p:nvSpPr>
        <p:spPr>
          <a:xfrm>
            <a:off x="439271" y="788894"/>
            <a:ext cx="11510682" cy="769441"/>
          </a:xfrm>
          <a:prstGeom prst="rect">
            <a:avLst/>
          </a:prstGeom>
          <a:noFill/>
        </p:spPr>
        <p:txBody>
          <a:bodyPr wrap="square" rtlCol="0">
            <a:spAutoFit/>
          </a:bodyPr>
          <a:lstStyle/>
          <a:p>
            <a:r>
              <a:rPr lang="en-IN" dirty="0"/>
              <a:t>			</a:t>
            </a:r>
            <a:r>
              <a:rPr lang="en-IN" b="1" dirty="0"/>
              <a:t> </a:t>
            </a:r>
            <a:r>
              <a:rPr lang="en-IN" sz="4400" b="1" dirty="0">
                <a:solidFill>
                  <a:schemeClr val="bg1"/>
                </a:solidFill>
              </a:rPr>
              <a:t>3. METHODOLOGY</a:t>
            </a:r>
            <a:endParaRPr lang="en-IN" b="1" dirty="0"/>
          </a:p>
        </p:txBody>
      </p:sp>
      <p:sp>
        <p:nvSpPr>
          <p:cNvPr id="3" name="TextBox 2">
            <a:extLst>
              <a:ext uri="{FF2B5EF4-FFF2-40B4-BE49-F238E27FC236}">
                <a16:creationId xmlns:a16="http://schemas.microsoft.com/office/drawing/2014/main" id="{5969A58F-4240-5FD4-97D6-1D37818EF755}"/>
              </a:ext>
            </a:extLst>
          </p:cNvPr>
          <p:cNvSpPr txBox="1"/>
          <p:nvPr/>
        </p:nvSpPr>
        <p:spPr>
          <a:xfrm>
            <a:off x="349173" y="1699788"/>
            <a:ext cx="11842377" cy="4524315"/>
          </a:xfrm>
          <a:prstGeom prst="rect">
            <a:avLst/>
          </a:prstGeom>
          <a:noFill/>
        </p:spPr>
        <p:txBody>
          <a:bodyPr wrap="square" rtlCol="0">
            <a:spAutoFit/>
          </a:bodyPr>
          <a:lstStyle/>
          <a:p>
            <a:r>
              <a:rPr lang="en-US" sz="3200" b="1" dirty="0">
                <a:solidFill>
                  <a:schemeClr val="bg1"/>
                </a:solidFill>
              </a:rPr>
              <a:t>In my project I had used the “code your </a:t>
            </a:r>
            <a:r>
              <a:rPr lang="en-US" sz="3200" b="1" dirty="0" err="1">
                <a:solidFill>
                  <a:schemeClr val="bg1"/>
                </a:solidFill>
              </a:rPr>
              <a:t>own”website</a:t>
            </a:r>
            <a:r>
              <a:rPr lang="en-US" sz="3200" b="1" dirty="0">
                <a:solidFill>
                  <a:schemeClr val="bg1"/>
                </a:solidFill>
              </a:rPr>
              <a:t> method to complete the project. Project assigned to me by the BOLT-IOT was to build an interactive and </a:t>
            </a:r>
            <a:r>
              <a:rPr lang="en-US" sz="3200" b="1" dirty="0" err="1">
                <a:solidFill>
                  <a:schemeClr val="bg1"/>
                </a:solidFill>
              </a:rPr>
              <a:t>Responisve</a:t>
            </a:r>
            <a:r>
              <a:rPr lang="en-US" sz="3200" b="1" dirty="0">
                <a:solidFill>
                  <a:schemeClr val="bg1"/>
                </a:solidFill>
              </a:rPr>
              <a:t>, </a:t>
            </a:r>
            <a:r>
              <a:rPr lang="en-US" sz="3200" b="1" dirty="0" err="1">
                <a:solidFill>
                  <a:schemeClr val="bg1"/>
                </a:solidFill>
              </a:rPr>
              <a:t>Inventrom</a:t>
            </a:r>
            <a:r>
              <a:rPr lang="en-US" sz="3200" b="1" dirty="0">
                <a:solidFill>
                  <a:schemeClr val="bg1"/>
                </a:solidFill>
              </a:rPr>
              <a:t> Website, as part of this project, I had to design a single page User Interface for the </a:t>
            </a:r>
            <a:r>
              <a:rPr lang="en-US" sz="3200" b="1" dirty="0" err="1">
                <a:solidFill>
                  <a:schemeClr val="bg1"/>
                </a:solidFill>
              </a:rPr>
              <a:t>Inventrom</a:t>
            </a:r>
            <a:r>
              <a:rPr lang="en-US" sz="3200" b="1" dirty="0">
                <a:solidFill>
                  <a:schemeClr val="bg1"/>
                </a:solidFill>
              </a:rPr>
              <a:t> website using HTML, CSS and JavaScript. This site should have the following 6 components: 1. Navigation Bar 2. Background image with Text section 3. About US section 4. Awards section 5. Contact 6. Footer</a:t>
            </a:r>
            <a:endParaRPr lang="en-IN" sz="3200" b="1" dirty="0">
              <a:solidFill>
                <a:schemeClr val="bg1"/>
              </a:solidFill>
            </a:endParaRPr>
          </a:p>
        </p:txBody>
      </p:sp>
    </p:spTree>
    <p:extLst>
      <p:ext uri="{BB962C8B-B14F-4D97-AF65-F5344CB8AC3E}">
        <p14:creationId xmlns:p14="http://schemas.microsoft.com/office/powerpoint/2010/main" val="146379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030941" y="454022"/>
            <a:ext cx="5065059" cy="1034119"/>
          </a:xfrm>
        </p:spPr>
        <p:txBody>
          <a:bodyPr anchor="t" anchorCtr="0">
            <a:noAutofit/>
          </a:bodyPr>
          <a:lstStyle/>
          <a:p>
            <a:br>
              <a:rPr lang="en-US" sz="4400" dirty="0">
                <a:latin typeface="Berlin Sans FB Demi" panose="020E0802020502020306" pitchFamily="34" charset="0"/>
              </a:rPr>
            </a:br>
            <a:br>
              <a:rPr lang="en-US" sz="4400" dirty="0">
                <a:latin typeface="Berlin Sans FB Demi" panose="020E0802020502020306" pitchFamily="34"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A72B16-E23B-CBB3-52E4-FB634E1A95AE}"/>
              </a:ext>
            </a:extLst>
          </p:cNvPr>
          <p:cNvSpPr txBox="1"/>
          <p:nvPr/>
        </p:nvSpPr>
        <p:spPr>
          <a:xfrm>
            <a:off x="564776" y="201640"/>
            <a:ext cx="11340353" cy="769441"/>
          </a:xfrm>
          <a:prstGeom prst="rect">
            <a:avLst/>
          </a:prstGeom>
          <a:noFill/>
        </p:spPr>
        <p:txBody>
          <a:bodyPr wrap="square" rtlCol="0">
            <a:spAutoFit/>
          </a:bodyPr>
          <a:lstStyle/>
          <a:p>
            <a:r>
              <a:rPr lang="en-IN" sz="4400" b="1" dirty="0">
                <a:solidFill>
                  <a:schemeClr val="bg1"/>
                </a:solidFill>
              </a:rPr>
              <a:t>                        4. RESULTS</a:t>
            </a:r>
          </a:p>
        </p:txBody>
      </p:sp>
    </p:spTree>
    <p:extLst>
      <p:ext uri="{BB962C8B-B14F-4D97-AF65-F5344CB8AC3E}">
        <p14:creationId xmlns:p14="http://schemas.microsoft.com/office/powerpoint/2010/main" val="12060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030941" y="454022"/>
            <a:ext cx="5065059" cy="1034119"/>
          </a:xfrm>
        </p:spPr>
        <p:txBody>
          <a:bodyPr anchor="t" anchorCtr="0">
            <a:noAutofit/>
          </a:bodyPr>
          <a:lstStyle/>
          <a:p>
            <a:br>
              <a:rPr lang="en-US" sz="4400" dirty="0">
                <a:latin typeface="Berlin Sans FB Demi" panose="020E0802020502020306" pitchFamily="34" charset="0"/>
              </a:rPr>
            </a:br>
            <a:br>
              <a:rPr lang="en-US" sz="4400" dirty="0">
                <a:latin typeface="Berlin Sans FB Demi" panose="020E0802020502020306" pitchFamily="34"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889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030941" y="454022"/>
            <a:ext cx="5065059" cy="1034119"/>
          </a:xfrm>
        </p:spPr>
        <p:txBody>
          <a:bodyPr anchor="t" anchorCtr="0">
            <a:noAutofit/>
          </a:bodyPr>
          <a:lstStyle/>
          <a:p>
            <a:br>
              <a:rPr lang="en-US" sz="4400" dirty="0">
                <a:latin typeface="Berlin Sans FB Demi" panose="020E0802020502020306" pitchFamily="34" charset="0"/>
              </a:rPr>
            </a:br>
            <a:br>
              <a:rPr lang="en-US" sz="4400" dirty="0">
                <a:latin typeface="Berlin Sans FB Demi" panose="020E0802020502020306" pitchFamily="34"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362988"/>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{3EF13034-13F9-4043-81FC-7C5E5C9BE1AD}tf78479028_win32</Template>
  <TotalTime>64</TotalTime>
  <Words>708</Words>
  <Application>Microsoft Office PowerPoint</Application>
  <PresentationFormat>Widescreen</PresentationFormat>
  <Paragraphs>63</Paragraphs>
  <Slides>20</Slides>
  <Notes>14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20</vt:i4>
      </vt:variant>
    </vt:vector>
  </HeadingPairs>
  <TitlesOfParts>
    <vt:vector size="31" baseType="lpstr">
      <vt:lpstr>Arial</vt:lpstr>
      <vt:lpstr>Arial Black</vt:lpstr>
      <vt:lpstr>Berlin Sans FB Demi</vt:lpstr>
      <vt:lpstr>Calibri</vt:lpstr>
      <vt:lpstr>Segoe UI</vt:lpstr>
      <vt:lpstr>Segoe UI Light</vt:lpstr>
      <vt:lpstr>Times New Roman</vt:lpstr>
      <vt:lpstr>Balancing Act</vt:lpstr>
      <vt:lpstr>Wellspring</vt:lpstr>
      <vt:lpstr>Star of the show</vt:lpstr>
      <vt:lpstr>Amusements</vt:lpstr>
      <vt:lpstr>InTERNSHIP PROJECT  PRESENTATION</vt:lpstr>
      <vt:lpstr>                    CONTENTS  1.INtroductiOn 2.LITERATURE REVIEW 3.METHODOLOGY 4.RESULTS 5.CONCLUSION </vt:lpstr>
      <vt:lpstr>1.INTRODUCTION             </vt:lpstr>
      <vt:lpstr>             </vt:lpstr>
      <vt:lpstr>             </vt:lpstr>
      <vt:lpstr>             </vt:lpstr>
      <vt:lpstr>             </vt:lpstr>
      <vt:lpstr>             </vt:lpstr>
      <vt:lpstr>             </vt:lpstr>
      <vt:lpstr>             </vt:lpstr>
      <vt:lpstr>             </vt:lpstr>
      <vt:lpstr>VERY PERI</vt:lpstr>
      <vt:lpstr>BALANCING  ACT</vt:lpstr>
      <vt:lpstr>BALANCING ACT</vt:lpstr>
      <vt:lpstr>WELLSPRING</vt:lpstr>
      <vt:lpstr>WELLSPRING </vt:lpstr>
      <vt:lpstr>THE STAR  OF THE SHOW</vt:lpstr>
      <vt:lpstr>THE STAR OF THE SHOW</vt:lpstr>
      <vt:lpstr>AMUSEMENTS</vt:lpstr>
      <vt:lpstr>AMUSEMENTS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PROJECT  PRESENTATION</dc:title>
  <dc:creator>Guru</dc:creator>
  <cp:lastModifiedBy>Guru</cp:lastModifiedBy>
  <cp:revision>1</cp:revision>
  <dcterms:created xsi:type="dcterms:W3CDTF">2022-10-13T05:01:26Z</dcterms:created>
  <dcterms:modified xsi:type="dcterms:W3CDTF">2022-10-13T06:06:00Z</dcterms:modified>
</cp:coreProperties>
</file>